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046558" x="685800"/>
            <a:ext cy="11025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1pPr>
            <a:lvl2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2pPr>
            <a:lvl3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3pPr>
            <a:lvl4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4pPr>
            <a:lvl5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5pPr>
            <a:lvl6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6pPr>
            <a:lvl7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7pPr>
            <a:lvl8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8pPr>
            <a:lvl9pPr indent="304800"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182817" x="685800"/>
            <a:ext cy="838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marL="0">
              <a:buNone/>
              <a:defRPr/>
            </a:lvl1pPr>
            <a:lvl2pPr indent="203200" marL="0">
              <a:spcBef>
                <a:spcPts val="0"/>
              </a:spcBef>
              <a:buSzPct val="100000"/>
              <a:buNone/>
              <a:defRPr sz="3200"/>
            </a:lvl2pPr>
            <a:lvl3pPr indent="203200" marL="0">
              <a:spcBef>
                <a:spcPts val="0"/>
              </a:spcBef>
              <a:buSzPct val="100000"/>
              <a:buNone/>
              <a:defRPr sz="3200"/>
            </a:lvl3pPr>
            <a:lvl4pPr indent="203200" marL="0">
              <a:spcBef>
                <a:spcPts val="0"/>
              </a:spcBef>
              <a:buSzPct val="100000"/>
              <a:buNone/>
              <a:defRPr sz="3200"/>
            </a:lvl4pPr>
            <a:lvl5pPr indent="203200" marL="0">
              <a:spcBef>
                <a:spcPts val="0"/>
              </a:spcBef>
              <a:buSzPct val="100000"/>
              <a:buNone/>
              <a:defRPr sz="3200"/>
            </a:lvl5pPr>
            <a:lvl6pPr indent="203200" marL="0">
              <a:spcBef>
                <a:spcPts val="0"/>
              </a:spcBef>
              <a:buSzPct val="100000"/>
              <a:buNone/>
              <a:defRPr sz="3200"/>
            </a:lvl6pPr>
            <a:lvl7pPr indent="203200" marL="0">
              <a:spcBef>
                <a:spcPts val="0"/>
              </a:spcBef>
              <a:buSzPct val="100000"/>
              <a:buNone/>
              <a:defRPr sz="3200"/>
            </a:lvl7pPr>
            <a:lvl8pPr indent="203200" marL="0">
              <a:spcBef>
                <a:spcPts val="0"/>
              </a:spcBef>
              <a:buSzPct val="100000"/>
              <a:buNone/>
              <a:defRPr sz="3200"/>
            </a:lvl8pPr>
            <a:lvl9pPr indent="203200" marL="0">
              <a:spcBef>
                <a:spcPts val="0"/>
              </a:spcBef>
              <a:buSzPct val="100000"/>
              <a:buNone/>
              <a:defRPr sz="3200"/>
            </a:lvl9pPr>
          </a:lstStyle>
          <a:p/>
        </p:txBody>
      </p:sp>
      <p:grpSp>
        <p:nvGrpSpPr>
          <p:cNvPr id="11" name="Shape 11"/>
          <p:cNvGrpSpPr/>
          <p:nvPr/>
        </p:nvGrpSpPr>
        <p:grpSpPr>
          <a:xfrm>
            <a:off y="3461599" x="0"/>
            <a:ext cy="1647971" cx="9144000"/>
            <a:chOff y="3690482" x="0"/>
            <a:chExt cy="850171" cx="9144000"/>
          </a:xfrm>
        </p:grpSpPr>
        <p:sp>
          <p:nvSpPr>
            <p:cNvPr id="12" name="Shape 12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>
                <a:solidFill>
                  <a:srgbClr val="FFA711"/>
                </a:solidFill>
              </a:defRPr>
            </a:lvl1pPr>
            <a:lvl2pPr>
              <a:defRPr>
                <a:solidFill>
                  <a:srgbClr val="FFA711"/>
                </a:solidFill>
              </a:defRPr>
            </a:lvl2pPr>
            <a:lvl3pPr>
              <a:defRPr>
                <a:solidFill>
                  <a:srgbClr val="FFA711"/>
                </a:solidFill>
              </a:defRPr>
            </a:lvl3pPr>
            <a:lvl4pPr>
              <a:defRPr>
                <a:solidFill>
                  <a:srgbClr val="FFA711"/>
                </a:solidFill>
              </a:defRPr>
            </a:lvl4pPr>
            <a:lvl5pPr>
              <a:defRPr>
                <a:solidFill>
                  <a:srgbClr val="FFA711"/>
                </a:solidFill>
              </a:defRPr>
            </a:lvl5pPr>
            <a:lvl6pPr>
              <a:defRPr>
                <a:solidFill>
                  <a:srgbClr val="FFA711"/>
                </a:solidFill>
              </a:defRPr>
            </a:lvl6pPr>
            <a:lvl7pPr>
              <a:defRPr>
                <a:solidFill>
                  <a:srgbClr val="FFA711"/>
                </a:solidFill>
              </a:defRPr>
            </a:lvl7pPr>
            <a:lvl8pPr>
              <a:defRPr>
                <a:solidFill>
                  <a:srgbClr val="FFA711"/>
                </a:solidFill>
              </a:defRPr>
            </a:lvl8pPr>
            <a:lvl9pPr>
              <a:defRPr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y="1200150" x="457200"/>
            <a:ext cy="32669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grpSp>
        <p:nvGrpSpPr>
          <p:cNvPr id="23" name="Shape 23"/>
          <p:cNvGrpSpPr/>
          <p:nvPr/>
        </p:nvGrpSpPr>
        <p:grpSpPr>
          <a:xfrm>
            <a:off y="4559110" x="0"/>
            <a:ext cy="584536" cx="9144000"/>
            <a:chOff y="3690482" x="0"/>
            <a:chExt cy="301556" cx="9144000"/>
          </a:xfrm>
        </p:grpSpPr>
        <p:sp>
          <p:nvSpPr>
            <p:cNvPr id="24" name="Shape 2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5" name="Shape 2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6" name="Shape 2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200150" x="457200"/>
            <a:ext cy="3266999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y="1200150" x="4648200"/>
            <a:ext cy="3266999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grpSp>
        <p:nvGrpSpPr>
          <p:cNvPr id="31" name="Shape 31"/>
          <p:cNvGrpSpPr/>
          <p:nvPr/>
        </p:nvGrpSpPr>
        <p:grpSpPr>
          <a:xfrm>
            <a:off y="4559110" x="0"/>
            <a:ext cy="584536" cx="9144000"/>
            <a:chOff y="3690482" x="0"/>
            <a:chExt cy="301556" cx="9144000"/>
          </a:xfrm>
        </p:grpSpPr>
        <p:sp>
          <p:nvSpPr>
            <p:cNvPr id="32" name="Shape 32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grpSp>
        <p:nvGrpSpPr>
          <p:cNvPr id="37" name="Shape 37"/>
          <p:cNvGrpSpPr/>
          <p:nvPr/>
        </p:nvGrpSpPr>
        <p:grpSpPr>
          <a:xfrm>
            <a:off y="4559110" x="0"/>
            <a:ext cy="584536" cx="9144000"/>
            <a:chOff y="3690482" x="0"/>
            <a:chExt cy="301556" cx="9144000"/>
          </a:xfrm>
        </p:grpSpPr>
        <p:sp>
          <p:nvSpPr>
            <p:cNvPr id="38" name="Shape 38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y="4025503" x="1792288"/>
            <a:ext cy="471899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88900" marL="0">
              <a:buClr>
                <a:srgbClr val="FFA711"/>
              </a:buClr>
              <a:buSzPct val="100000"/>
              <a:buNone/>
              <a:defRPr sz="1400">
                <a:solidFill>
                  <a:srgbClr val="FFA711"/>
                </a:solidFill>
              </a:defRPr>
            </a:lvl1pPr>
          </a:lstStyle>
          <a:p/>
        </p:txBody>
      </p:sp>
      <p:grpSp>
        <p:nvGrpSpPr>
          <p:cNvPr id="43" name="Shape 43"/>
          <p:cNvGrpSpPr/>
          <p:nvPr/>
        </p:nvGrpSpPr>
        <p:grpSpPr>
          <a:xfrm>
            <a:off y="4559110" x="0"/>
            <a:ext cy="584536" cx="9144000"/>
            <a:chOff y="3690482" x="0"/>
            <a:chExt cy="301556" cx="9144000"/>
          </a:xfrm>
        </p:grpSpPr>
        <p:sp>
          <p:nvSpPr>
            <p:cNvPr id="44" name="Shape 4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5" name="Shape 4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6" name="Shape 4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48" name="Shape 48"/>
          <p:cNvGrpSpPr/>
          <p:nvPr/>
        </p:nvGrpSpPr>
        <p:grpSpPr>
          <a:xfrm>
            <a:off y="3461599" x="0"/>
            <a:ext cy="1647971" cx="9144000"/>
            <a:chOff y="3690482" x="0"/>
            <a:chExt cy="850171" cx="9144000"/>
          </a:xfrm>
        </p:grpSpPr>
        <p:sp>
          <p:nvSpPr>
            <p:cNvPr id="49" name="Shape 49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0" name="Shape 50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1" name="Shape 51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2" name="Shape 52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3" name="Shape 53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5" name="Shape 55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6" name="Shape 5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E0F23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279400" marL="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buClr>
                <a:schemeClr val="lt2"/>
              </a:buClr>
              <a:buSzPct val="100000"/>
              <a:buFont typeface="Georgia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07950" marL="742950"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lt2"/>
              </a:buClr>
              <a:buSzPct val="100000"/>
              <a:buFont typeface="Georgia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01600" marL="16002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01600" marL="20574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01600" marL="2514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01600" marL="29718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01600" marL="34290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01600" marL="38862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990" x="0"/>
            <a:ext cy="88500" cx="914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http://en.wikipedia.org/wiki/Lobbying_in_the_United_States" Type="http://schemas.openxmlformats.org/officeDocument/2006/relationships/hyperlink" TargetMode="External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3.xml" Type="http://schemas.openxmlformats.org/officeDocument/2006/relationships/slideLayout" Id="rId1"/><Relationship Target="http://www.secretsofthefed.com/should-lobbying-be-banned-stuff-they-dont-want-you-to-know/" Type="http://schemas.openxmlformats.org/officeDocument/2006/relationships/hyperlink" TargetMode="External" Id="rId4"/><Relationship Target="../media/image00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5.png" Type="http://schemas.openxmlformats.org/officeDocument/2006/relationships/image" Id="rId4"/><Relationship Target="../media/image02.jpg" Type="http://schemas.openxmlformats.org/officeDocument/2006/relationships/image" Id="rId3"/><Relationship Target="" Type="http://schemas.openxmlformats.org/officeDocument/2006/relationships/hyperlink" TargetMode="External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4.jpg" Type="http://schemas.openxmlformats.org/officeDocument/2006/relationships/image" Id="rId4"/><Relationship Target="http://www.flickr.com/photos/97185651@N08/11071021636/" Type="http://schemas.openxmlformats.org/officeDocument/2006/relationships/hyperlink" TargetMode="External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3"/>
        </a:solidFill>
      </p:bgPr>
    </p:bg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y="1046558" x="685800"/>
            <a:ext cy="1102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Activities of Interest Groups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y="1988567" x="744925"/>
            <a:ext cy="838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Alison O’Meara</a:t>
            </a:r>
          </a:p>
          <a:p>
            <a:pPr rtl="0" lvl="0">
              <a:buNone/>
            </a:pPr>
            <a:r>
              <a:rPr lang="en"/>
              <a:t>Kierstin Keller</a:t>
            </a:r>
          </a:p>
          <a:p>
            <a:pPr>
              <a:buNone/>
            </a:pPr>
            <a:r>
              <a:rPr lang="en"/>
              <a:t>1st Hour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B4A7D6"/>
        </a:solidFill>
      </p:bgPr>
    </p:bg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y="2160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n"/>
              <a:t>Regulation of Interest Groups (Continued)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1276150" x="398075"/>
            <a:ext cy="3266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lang="en"/>
              <a:t>1995: 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registration requirements tightened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broadened definition of a Lobbyist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Lobbyists must report important information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4A86E8"/>
        </a:solidFill>
      </p:bgPr>
    </p:bg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182253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lvl="0">
              <a:buNone/>
            </a:pPr>
            <a:r>
              <a:rPr lang="en"/>
              <a:t>What is an interest group?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178325" x="457200"/>
            <a:ext cy="3266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sz="3000" lang="en"/>
              <a:t>An organization of people sharing a common interest or goal that seeks to influence the making of public policy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algn="ctr" rtl="0" lvl="0">
              <a:buNone/>
            </a:pPr>
            <a:r>
              <a:rPr sz="3000" lang="en"/>
              <a:t>                                               </a:t>
            </a:r>
            <a:r>
              <a:rPr u="sng" sz="800" lang="en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http://en.wikipedia.org/wiki/Lobbying_in_the_United_States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217800" x="5253950"/>
            <a:ext cy="1968750" cx="317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00FF"/>
        </a:solidFill>
      </p:bgPr>
    </p:bg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C9DAF8"/>
                </a:solidFill>
              </a:rPr>
              <a:t>What do lobbyists do?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200150" x="457200"/>
            <a:ext cy="3266999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4064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lang="en"/>
              <a:t>A lobbyist is someone who is employed to persuade legislators to vote for legislation that favors the lobbyist’s employer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50" x="4815025"/>
            <a:ext cy="2917074" cx="3871774"/>
          </a:xfrm>
          <a:prstGeom prst="rect">
            <a:avLst/>
          </a:prstGeom>
        </p:spPr>
      </p:pic>
      <p:sp>
        <p:nvSpPr>
          <p:cNvPr id="74" name="Shape 74"/>
          <p:cNvSpPr txBox="1"/>
          <p:nvPr/>
        </p:nvSpPr>
        <p:spPr>
          <a:xfrm>
            <a:off y="4117225" x="5250900"/>
            <a:ext cy="413399" cx="3000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u="sng" sz="800" lang="en">
                <a:solidFill>
                  <a:schemeClr val="hlink"/>
                </a:solidFill>
                <a:hlinkClick r:id="rId4"/>
              </a:rPr>
              <a:t>http://www.secretsofthefed.com/should-lobbying-be-banned-stuff-they-dont-want-you-to-know/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2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sz="3000" lang="en"/>
              <a:t>Tactics </a:t>
            </a:r>
            <a:r>
              <a:rPr sz="3200" lang="en"/>
              <a:t>U</a:t>
            </a:r>
            <a:r>
              <a:rPr sz="3000" lang="en"/>
              <a:t>sed </a:t>
            </a:r>
            <a:r>
              <a:rPr sz="3200" lang="en"/>
              <a:t>L</a:t>
            </a:r>
            <a:r>
              <a:rPr sz="3000" lang="en"/>
              <a:t>obbyists &amp; </a:t>
            </a:r>
            <a:r>
              <a:rPr sz="3200" lang="en"/>
              <a:t>I</a:t>
            </a:r>
            <a:r>
              <a:rPr sz="3000" lang="en"/>
              <a:t>nterest </a:t>
            </a:r>
            <a:r>
              <a:rPr sz="3200" lang="en"/>
              <a:t>G</a:t>
            </a:r>
            <a:r>
              <a:rPr sz="3000" lang="en"/>
              <a:t>roups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828375" x="337350"/>
            <a:ext cy="3266999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sz="2400" lang="en"/>
              <a:t>Political Cues	</a:t>
            </a:r>
          </a:p>
          <a:p>
            <a:pPr rtl="0" lvl="1" indent="-381000" marL="914400">
              <a:buClr>
                <a:schemeClr val="lt2"/>
              </a:buClr>
              <a:buSzPct val="100000"/>
              <a:buFont typeface="Georgia"/>
              <a:buChar char="◆"/>
            </a:pPr>
            <a:r>
              <a:rPr sz="2400" lang="en"/>
              <a:t>Technology</a:t>
            </a:r>
          </a:p>
          <a:p>
            <a:pPr rtl="0" lvl="2" indent="-381000" marL="1371600">
              <a:buClr>
                <a:schemeClr val="lt2"/>
              </a:buClr>
              <a:buSzPct val="85714"/>
              <a:buFont typeface="Georgia"/>
              <a:buChar char="●"/>
            </a:pPr>
            <a:r>
              <a:rPr lang="en"/>
              <a:t>Email, Fax, Internet, etc.</a:t>
            </a:r>
          </a:p>
          <a:p>
            <a:pPr rtl="0" lvl="1" indent="-381000" marL="914400">
              <a:buClr>
                <a:schemeClr val="lt2"/>
              </a:buClr>
              <a:buSzPct val="100000"/>
              <a:buFont typeface="Georgia"/>
              <a:buChar char="◆"/>
            </a:pPr>
            <a:r>
              <a:rPr sz="2400" lang="en"/>
              <a:t>Ratings</a:t>
            </a:r>
          </a:p>
          <a:p>
            <a:pPr rtl="0" lvl="0" indent="-3810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sz="2400" lang="en"/>
              <a:t>Insider Strategy</a:t>
            </a:r>
          </a:p>
          <a:p>
            <a:pPr rtl="0" lvl="1" indent="-381000" marL="914400"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buChar char="◆"/>
            </a:pPr>
            <a:r>
              <a:rPr sz="2400" lang="en"/>
              <a:t>Close meetings with key members of Congress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	</a:t>
            </a:r>
          </a:p>
          <a:p>
            <a:pPr rtl="0" lvl="0">
              <a:buNone/>
            </a:pPr>
            <a:r>
              <a:rPr lang="en"/>
              <a:t>	</a:t>
            </a:r>
          </a:p>
        </p:txBody>
      </p:sp>
      <p:sp>
        <p:nvSpPr>
          <p:cNvPr id="81" name="Shape 81"/>
          <p:cNvSpPr txBox="1"/>
          <p:nvPr>
            <p:ph idx="2" type="body"/>
          </p:nvPr>
        </p:nvSpPr>
        <p:spPr>
          <a:xfrm>
            <a:off y="1200150" x="4648200"/>
            <a:ext cy="3266999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sz="2400" lang="en"/>
              <a:t>Outsider Strategy</a:t>
            </a:r>
          </a:p>
          <a:p>
            <a:pPr rtl="0" lvl="1" indent="-381000" marL="914400">
              <a:buClr>
                <a:schemeClr val="lt2"/>
              </a:buClr>
              <a:buSzPct val="85714"/>
              <a:buFont typeface="Georgia"/>
              <a:buChar char="◆"/>
            </a:pPr>
            <a:r>
              <a:rPr lang="en"/>
              <a:t>Mobilizing the public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200" lang="en"/>
              <a:t>www.triangleama.org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23914" x="4715500"/>
            <a:ext cy="2071460" cx="416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1"/>
        </a:solidFill>
      </p:bgPr>
    </p:bg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n"/>
              <a:t>Money 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1200150" x="457200"/>
            <a:ext cy="3266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lang="en"/>
              <a:t>Less effective than other means</a:t>
            </a:r>
          </a:p>
          <a:p>
            <a:pPr rtl="0" lvl="0" indent="-4318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lang="en"/>
              <a:t>Campaign Finance Reform Law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1973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Restricted amount of money given to candidates by interest groups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Legal for corporations and unions to form PACs</a:t>
            </a:r>
          </a:p>
        </p:txBody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B6D7A8"/>
        </a:solidFill>
      </p:bgPr>
    </p:bg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FFFF"/>
                </a:solidFill>
              </a:rPr>
              <a:t>Political Action Committees (PACS)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1200150" x="457200"/>
            <a:ext cy="3266999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rgbClr val="7E0F23"/>
              </a:buClr>
              <a:buSzPct val="114285"/>
              <a:buFont typeface="Georgia"/>
              <a:buChar char="➔"/>
            </a:pPr>
            <a:r>
              <a:rPr lang="en">
                <a:solidFill>
                  <a:srgbClr val="7E0F23"/>
                </a:solidFill>
              </a:rPr>
              <a:t>Any organization can form a PAC</a:t>
            </a:r>
          </a:p>
          <a:p>
            <a:pPr rtl="0" lvl="1" indent="-406400" marL="914400">
              <a:buClr>
                <a:srgbClr val="7E0F23"/>
              </a:buClr>
              <a:buSzPct val="100000"/>
              <a:buFont typeface="Georgia"/>
              <a:buChar char="◆"/>
            </a:pPr>
            <a:r>
              <a:rPr lang="en">
                <a:solidFill>
                  <a:srgbClr val="7E0F23"/>
                </a:solidFill>
              </a:rPr>
              <a:t>Corporations, labor unions, trade associations, public-interest lobbies, citizens’ groups</a:t>
            </a:r>
          </a:p>
          <a:p>
            <a:r>
              <a:t/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30225" x="6297925"/>
            <a:ext cy="1668400" cx="2756175"/>
          </a:xfrm>
          <a:prstGeom prst="rect">
            <a:avLst/>
          </a:prstGeom>
        </p:spPr>
      </p:pic>
      <p:sp>
        <p:nvSpPr>
          <p:cNvPr id="96" name="Shape 96"/>
          <p:cNvSpPr txBox="1"/>
          <p:nvPr/>
        </p:nvSpPr>
        <p:spPr>
          <a:xfrm>
            <a:off y="2798625" x="6297925"/>
            <a:ext cy="239699" cx="265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200" lang="en"/>
              <a:t>wisconsingunowners.org/wgo-pac/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165975" x="3988200"/>
            <a:ext cy="1355825" cx="3012949"/>
          </a:xfrm>
          <a:prstGeom prst="rect">
            <a:avLst/>
          </a:prstGeom>
        </p:spPr>
      </p:pic>
      <p:sp>
        <p:nvSpPr>
          <p:cNvPr id="98" name="Shape 98"/>
          <p:cNvSpPr txBox="1"/>
          <p:nvPr/>
        </p:nvSpPr>
        <p:spPr>
          <a:xfrm>
            <a:off y="4064850" x="6917012"/>
            <a:ext cy="402300" cx="1517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100" lang="en">
                <a:hlinkClick r:id="rId5"/>
              </a:rPr>
              <a:t>www.usw.org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n"/>
              <a:t>The “Revolving Door”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1200150" x="457200"/>
            <a:ext cy="3266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lang="en"/>
              <a:t>People leave jobs in the government for higher-paying private jobs</a:t>
            </a:r>
          </a:p>
          <a:p>
            <a:pPr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Private interests can be a way of improperly influencing government decisions</a:t>
            </a:r>
          </a:p>
        </p:txBody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5394"/>
        </a:solidFill>
      </p:bgPr>
    </p:bg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n"/>
              <a:t>Disruptions 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1200150" x="457200"/>
            <a:ext cy="3266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lang="en"/>
              <a:t>To disrupt daily work in order to gain attention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Sit-ins, marches, picketing, violence</a:t>
            </a:r>
          </a:p>
          <a:p>
            <a:pPr rtl="0" lvl="1" indent="-406400" marL="914400">
              <a:buClr>
                <a:schemeClr val="lt2"/>
              </a:buClr>
              <a:buSzPct val="87500"/>
              <a:buFont typeface="Georgia"/>
              <a:buChar char="◆"/>
            </a:pPr>
            <a:r>
              <a:rPr lang="en"/>
              <a:t>Feminist Movement vs. Ku Klux Klan</a:t>
            </a:r>
          </a:p>
          <a:p>
            <a:pPr rtl="0" lvl="0" indent="-4318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lang="en"/>
              <a:t>Government officials must handle carefully</a:t>
            </a:r>
          </a:p>
          <a:p>
            <a:pPr lvl="0">
              <a:buNone/>
            </a:pPr>
            <a:r>
              <a:rPr lang="en"/>
              <a:t>	</a:t>
            </a:r>
          </a:p>
        </p:txBody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10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41B47"/>
        </a:solidFill>
      </p:bgPr>
    </p:bg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n"/>
              <a:t>Regulation of Interest Groups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1200150" x="457200"/>
            <a:ext cy="3266999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sz="2000" lang="en"/>
              <a:t>Free speech: protected by the 1st Amendment</a:t>
            </a:r>
          </a:p>
          <a:p>
            <a:pPr rtl="0" lvl="1" indent="-355600" marL="914400">
              <a:buClr>
                <a:schemeClr val="lt2"/>
              </a:buClr>
              <a:buSzPct val="100000"/>
              <a:buFont typeface="Georgia"/>
              <a:buChar char="◆"/>
            </a:pPr>
            <a:r>
              <a:rPr sz="2000" lang="en"/>
              <a:t>cannot lawfully be abolished or even much curtailed</a:t>
            </a:r>
          </a:p>
          <a:p>
            <a:pPr rtl="0" lvl="0" indent="-355600" marL="457200">
              <a:buClr>
                <a:schemeClr val="lt2"/>
              </a:buClr>
              <a:buSzPct val="100000"/>
              <a:buFont typeface="Georgia"/>
              <a:buChar char="➔"/>
            </a:pPr>
            <a:r>
              <a:rPr sz="2000" lang="en"/>
              <a:t>Federal Regulation of Lobbying Act</a:t>
            </a:r>
          </a:p>
          <a:p>
            <a:pPr rtl="0" lvl="1" indent="-355600" marL="914400">
              <a:buClr>
                <a:schemeClr val="lt2"/>
              </a:buClr>
              <a:buSzPct val="100000"/>
              <a:buFont typeface="Georgia"/>
              <a:buChar char="◆"/>
            </a:pPr>
            <a:r>
              <a:rPr sz="2000" lang="en"/>
              <a:t>1946: Lobbyists must register for direct contact with Congress members</a:t>
            </a:r>
          </a:p>
          <a:p>
            <a:pPr lvl="0">
              <a:buNone/>
            </a:pPr>
            <a:r>
              <a:rPr sz="2000" lang="en"/>
              <a:t>	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y="3901975" x="5151975"/>
            <a:ext cy="607500" cx="3000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u="sng" sz="800" lang="en">
                <a:solidFill>
                  <a:srgbClr val="1155CC"/>
                </a:solidFill>
                <a:hlinkClick r:id="rId3"/>
              </a:rPr>
              <a:t>http://www.flickr.com/photos/97185651@N08/11071021636/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106400" x="4543850"/>
            <a:ext cy="2795574" cx="429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4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4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4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8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400"/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2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400"/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400"/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olor-strip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